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1" r:id="rId4"/>
    <p:sldId id="263" r:id="rId5"/>
    <p:sldId id="262" r:id="rId6"/>
    <p:sldId id="264" r:id="rId7"/>
    <p:sldId id="266" r:id="rId8"/>
    <p:sldId id="267" r:id="rId9"/>
    <p:sldId id="269" r:id="rId10"/>
    <p:sldId id="270" r:id="rId11"/>
    <p:sldId id="271" r:id="rId12"/>
    <p:sldId id="272" r:id="rId13"/>
    <p:sldId id="273" r:id="rId14"/>
    <p:sldId id="276"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114" d="100"/>
          <a:sy n="114" d="100"/>
        </p:scale>
        <p:origin x="47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12/4/2023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12/4/2023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Leonhardt7/Get-Parked-Leonardo-s-Detection-Code" TargetMode="External"/><Relationship Id="rId2" Type="http://schemas.openxmlformats.org/officeDocument/2006/relationships/hyperlink" Target="https://elexprep.wixsite.com/get-parked" TargetMode="Externa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9.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FEE0C-535C-4EDA-9F71-3D1EB6E64AB3}"/>
              </a:ext>
            </a:extLst>
          </p:cNvPr>
          <p:cNvSpPr>
            <a:spLocks noGrp="1"/>
          </p:cNvSpPr>
          <p:nvPr>
            <p:ph type="ctrTitle"/>
          </p:nvPr>
        </p:nvSpPr>
        <p:spPr>
          <a:xfrm>
            <a:off x="1876424" y="1214438"/>
            <a:ext cx="8791575" cy="2387600"/>
          </a:xfrm>
        </p:spPr>
        <p:txBody>
          <a:bodyPr/>
          <a:lstStyle/>
          <a:p>
            <a:r>
              <a:rPr lang="en-CA" dirty="0"/>
              <a:t>Get parked’s parking spot detection system set up tutorial</a:t>
            </a:r>
          </a:p>
        </p:txBody>
      </p:sp>
      <p:sp>
        <p:nvSpPr>
          <p:cNvPr id="3" name="Subtitle 2">
            <a:extLst>
              <a:ext uri="{FF2B5EF4-FFF2-40B4-BE49-F238E27FC236}">
                <a16:creationId xmlns:a16="http://schemas.microsoft.com/office/drawing/2014/main" id="{0A20EA73-0C00-48C0-BCB5-87CDF32254B9}"/>
              </a:ext>
            </a:extLst>
          </p:cNvPr>
          <p:cNvSpPr>
            <a:spLocks noGrp="1"/>
          </p:cNvSpPr>
          <p:nvPr>
            <p:ph type="subTitle" idx="1"/>
          </p:nvPr>
        </p:nvSpPr>
        <p:spPr>
          <a:xfrm>
            <a:off x="1876424" y="3602038"/>
            <a:ext cx="8791575" cy="3103562"/>
          </a:xfrm>
        </p:spPr>
        <p:txBody>
          <a:bodyPr>
            <a:normAutofit lnSpcReduction="10000"/>
          </a:bodyPr>
          <a:lstStyle/>
          <a:p>
            <a:r>
              <a:rPr lang="en-CA" sz="1800" cap="none" dirty="0"/>
              <a:t>Detection code by: Get Parked</a:t>
            </a:r>
          </a:p>
          <a:p>
            <a:r>
              <a:rPr lang="en-CA" sz="1800" cap="none" dirty="0"/>
              <a:t>Set up tutorial for Get Parked’s detection code. This tutorial aims to teach how to set up the detecting tools of this parking spot detection program, these tools include region defining, color value for comparison defining and tuning, filtering by: minimum area of green pixels, rectangularity of green pixel regions and percentage of green pixels in a defined region.</a:t>
            </a:r>
          </a:p>
          <a:p>
            <a:r>
              <a:rPr lang="en-CA" sz="1800" cap="none" dirty="0"/>
              <a:t>This tutorial is the following step after downloading the main python file and the support file.</a:t>
            </a:r>
          </a:p>
          <a:p>
            <a:endParaRPr lang="en-CA" sz="1800" cap="none" dirty="0"/>
          </a:p>
          <a:p>
            <a:r>
              <a:rPr lang="en-CA" sz="1800" cap="none" dirty="0"/>
              <a:t>Code files and virtual environment access at the end of this document.</a:t>
            </a:r>
          </a:p>
        </p:txBody>
      </p:sp>
      <p:pic>
        <p:nvPicPr>
          <p:cNvPr id="6" name="Picture 5">
            <a:extLst>
              <a:ext uri="{FF2B5EF4-FFF2-40B4-BE49-F238E27FC236}">
                <a16:creationId xmlns:a16="http://schemas.microsoft.com/office/drawing/2014/main" id="{BAC21C6F-73AE-4B7C-BAED-10004A6F6024}"/>
              </a:ext>
            </a:extLst>
          </p:cNvPr>
          <p:cNvPicPr>
            <a:picLocks noChangeAspect="1"/>
          </p:cNvPicPr>
          <p:nvPr/>
        </p:nvPicPr>
        <p:blipFill>
          <a:blip r:embed="rId2"/>
          <a:stretch>
            <a:fillRect/>
          </a:stretch>
        </p:blipFill>
        <p:spPr>
          <a:xfrm>
            <a:off x="7373353" y="244642"/>
            <a:ext cx="4417595" cy="1201586"/>
          </a:xfrm>
          <a:prstGeom prst="rect">
            <a:avLst/>
          </a:prstGeom>
        </p:spPr>
      </p:pic>
    </p:spTree>
    <p:extLst>
      <p:ext uri="{BB962C8B-B14F-4D97-AF65-F5344CB8AC3E}">
        <p14:creationId xmlns:p14="http://schemas.microsoft.com/office/powerpoint/2010/main" val="22947629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BD609-B48A-47A0-85F6-1B7B72D39CD9}"/>
              </a:ext>
            </a:extLst>
          </p:cNvPr>
          <p:cNvSpPr>
            <a:spLocks noGrp="1"/>
          </p:cNvSpPr>
          <p:nvPr>
            <p:ph type="title"/>
          </p:nvPr>
        </p:nvSpPr>
        <p:spPr>
          <a:xfrm>
            <a:off x="1231901" y="0"/>
            <a:ext cx="6618720" cy="667543"/>
          </a:xfrm>
        </p:spPr>
        <p:txBody>
          <a:bodyPr>
            <a:normAutofit/>
          </a:bodyPr>
          <a:lstStyle/>
          <a:p>
            <a:r>
              <a:rPr lang="en-CA" b="1" dirty="0"/>
              <a:t>4 – Adjust filters</a:t>
            </a:r>
          </a:p>
        </p:txBody>
      </p:sp>
      <p:pic>
        <p:nvPicPr>
          <p:cNvPr id="5" name="Picture 4">
            <a:extLst>
              <a:ext uri="{FF2B5EF4-FFF2-40B4-BE49-F238E27FC236}">
                <a16:creationId xmlns:a16="http://schemas.microsoft.com/office/drawing/2014/main" id="{DB373675-DE0B-4C00-BEE8-EA8D135FC0FF}"/>
              </a:ext>
            </a:extLst>
          </p:cNvPr>
          <p:cNvPicPr>
            <a:picLocks noChangeAspect="1"/>
          </p:cNvPicPr>
          <p:nvPr/>
        </p:nvPicPr>
        <p:blipFill>
          <a:blip r:embed="rId2"/>
          <a:stretch>
            <a:fillRect/>
          </a:stretch>
        </p:blipFill>
        <p:spPr>
          <a:xfrm>
            <a:off x="9864341" y="5119691"/>
            <a:ext cx="1457266" cy="1461863"/>
          </a:xfrm>
          <a:prstGeom prst="rect">
            <a:avLst/>
          </a:prstGeom>
        </p:spPr>
      </p:pic>
      <p:sp>
        <p:nvSpPr>
          <p:cNvPr id="6" name="Text Placeholder 3">
            <a:extLst>
              <a:ext uri="{FF2B5EF4-FFF2-40B4-BE49-F238E27FC236}">
                <a16:creationId xmlns:a16="http://schemas.microsoft.com/office/drawing/2014/main" id="{7556B03B-9F78-4C4E-AF57-B673E74174C2}"/>
              </a:ext>
            </a:extLst>
          </p:cNvPr>
          <p:cNvSpPr>
            <a:spLocks noGrp="1"/>
          </p:cNvSpPr>
          <p:nvPr>
            <p:ph type="body" sz="half" idx="2"/>
          </p:nvPr>
        </p:nvSpPr>
        <p:spPr>
          <a:xfrm>
            <a:off x="1231901" y="4484427"/>
            <a:ext cx="8632440" cy="2373573"/>
          </a:xfrm>
        </p:spPr>
        <p:txBody>
          <a:bodyPr>
            <a:normAutofit fontScale="85000" lnSpcReduction="20000"/>
          </a:bodyPr>
          <a:lstStyle/>
          <a:p>
            <a:r>
              <a:rPr lang="en-CA" dirty="0">
                <a:solidFill>
                  <a:schemeClr val="tx1">
                    <a:lumMod val="95000"/>
                  </a:schemeClr>
                </a:solidFill>
              </a:rPr>
              <a:t>Adjust ‘half side’, ‘tolerance’ and ‘</a:t>
            </a:r>
            <a:r>
              <a:rPr lang="en-CA" dirty="0" err="1">
                <a:solidFill>
                  <a:schemeClr val="tx1">
                    <a:lumMod val="95000"/>
                  </a:schemeClr>
                </a:solidFill>
              </a:rPr>
              <a:t>min_area</a:t>
            </a:r>
            <a:r>
              <a:rPr lang="en-CA" dirty="0">
                <a:solidFill>
                  <a:schemeClr val="tx1">
                    <a:lumMod val="95000"/>
                  </a:schemeClr>
                </a:solidFill>
              </a:rPr>
              <a:t>’ to the best visual result possible, this depends on the parking lot and view conditions, here are a couple tips.</a:t>
            </a:r>
          </a:p>
          <a:p>
            <a:r>
              <a:rPr lang="en-CA" dirty="0">
                <a:solidFill>
                  <a:schemeClr val="tx1">
                    <a:lumMod val="95000"/>
                  </a:schemeClr>
                </a:solidFill>
              </a:rPr>
              <a:t>Half side: This parameter determines the dimensions of a square of green pixels, if it is set to 2 if will draw 4x4 pixels square on detected green pixel and it will overlap the pixel and compare the surrounding pixels and if the surrounding pixels are ‘green enough’ it will compact the detected pixel into a 4x4 green square of modifying the surrounding pixels. The tolerance is what determines if it is ‘green enough’ and minimum area is the total amount of green pixels in an uninterrupted region.</a:t>
            </a:r>
            <a:br>
              <a:rPr lang="en-CA" dirty="0">
                <a:solidFill>
                  <a:schemeClr val="tx1">
                    <a:lumMod val="95000"/>
                  </a:schemeClr>
                </a:solidFill>
              </a:rPr>
            </a:br>
            <a:br>
              <a:rPr lang="en-CA" dirty="0">
                <a:solidFill>
                  <a:schemeClr val="tx1">
                    <a:lumMod val="95000"/>
                  </a:schemeClr>
                </a:solidFill>
              </a:rPr>
            </a:br>
            <a:r>
              <a:rPr lang="en-CA" dirty="0">
                <a:solidFill>
                  <a:schemeClr val="tx1">
                    <a:lumMod val="95000"/>
                  </a:schemeClr>
                </a:solidFill>
              </a:rPr>
              <a:t>Lower and Upper gray are defined by the HSV code gotten from the lines but could be set to fixed values (which is better for lower gray).</a:t>
            </a:r>
          </a:p>
        </p:txBody>
      </p:sp>
      <p:pic>
        <p:nvPicPr>
          <p:cNvPr id="4" name="Picture 3">
            <a:extLst>
              <a:ext uri="{FF2B5EF4-FFF2-40B4-BE49-F238E27FC236}">
                <a16:creationId xmlns:a16="http://schemas.microsoft.com/office/drawing/2014/main" id="{9CB5B640-47B2-4F9A-BC8E-450AAEB90DC0}"/>
              </a:ext>
            </a:extLst>
          </p:cNvPr>
          <p:cNvPicPr>
            <a:picLocks noChangeAspect="1"/>
          </p:cNvPicPr>
          <p:nvPr/>
        </p:nvPicPr>
        <p:blipFill>
          <a:blip r:embed="rId3"/>
          <a:stretch>
            <a:fillRect/>
          </a:stretch>
        </p:blipFill>
        <p:spPr>
          <a:xfrm>
            <a:off x="147587" y="524845"/>
            <a:ext cx="11896825" cy="4037473"/>
          </a:xfrm>
          <a:prstGeom prst="rect">
            <a:avLst/>
          </a:prstGeom>
        </p:spPr>
      </p:pic>
    </p:spTree>
    <p:extLst>
      <p:ext uri="{BB962C8B-B14F-4D97-AF65-F5344CB8AC3E}">
        <p14:creationId xmlns:p14="http://schemas.microsoft.com/office/powerpoint/2010/main" val="232135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BD609-B48A-47A0-85F6-1B7B72D39CD9}"/>
              </a:ext>
            </a:extLst>
          </p:cNvPr>
          <p:cNvSpPr>
            <a:spLocks noGrp="1"/>
          </p:cNvSpPr>
          <p:nvPr>
            <p:ph type="title"/>
          </p:nvPr>
        </p:nvSpPr>
        <p:spPr>
          <a:xfrm>
            <a:off x="1231901" y="0"/>
            <a:ext cx="6618720" cy="667543"/>
          </a:xfrm>
        </p:spPr>
        <p:txBody>
          <a:bodyPr>
            <a:normAutofit/>
          </a:bodyPr>
          <a:lstStyle/>
          <a:p>
            <a:r>
              <a:rPr lang="en-CA" b="1" dirty="0"/>
              <a:t>5 – Set Regions for Stalls</a:t>
            </a:r>
          </a:p>
        </p:txBody>
      </p:sp>
      <p:pic>
        <p:nvPicPr>
          <p:cNvPr id="5" name="Picture 4">
            <a:extLst>
              <a:ext uri="{FF2B5EF4-FFF2-40B4-BE49-F238E27FC236}">
                <a16:creationId xmlns:a16="http://schemas.microsoft.com/office/drawing/2014/main" id="{DB373675-DE0B-4C00-BEE8-EA8D135FC0FF}"/>
              </a:ext>
            </a:extLst>
          </p:cNvPr>
          <p:cNvPicPr>
            <a:picLocks noChangeAspect="1"/>
          </p:cNvPicPr>
          <p:nvPr/>
        </p:nvPicPr>
        <p:blipFill>
          <a:blip r:embed="rId2"/>
          <a:stretch>
            <a:fillRect/>
          </a:stretch>
        </p:blipFill>
        <p:spPr>
          <a:xfrm>
            <a:off x="9864341" y="5119691"/>
            <a:ext cx="1457266" cy="1461863"/>
          </a:xfrm>
          <a:prstGeom prst="rect">
            <a:avLst/>
          </a:prstGeom>
        </p:spPr>
      </p:pic>
      <p:sp>
        <p:nvSpPr>
          <p:cNvPr id="6" name="Text Placeholder 3">
            <a:extLst>
              <a:ext uri="{FF2B5EF4-FFF2-40B4-BE49-F238E27FC236}">
                <a16:creationId xmlns:a16="http://schemas.microsoft.com/office/drawing/2014/main" id="{7556B03B-9F78-4C4E-AF57-B673E74174C2}"/>
              </a:ext>
            </a:extLst>
          </p:cNvPr>
          <p:cNvSpPr>
            <a:spLocks noGrp="1"/>
          </p:cNvSpPr>
          <p:nvPr>
            <p:ph type="body" sz="half" idx="2"/>
          </p:nvPr>
        </p:nvSpPr>
        <p:spPr>
          <a:xfrm>
            <a:off x="1231901" y="4594722"/>
            <a:ext cx="8632440" cy="2263278"/>
          </a:xfrm>
        </p:spPr>
        <p:txBody>
          <a:bodyPr>
            <a:normAutofit/>
          </a:bodyPr>
          <a:lstStyle/>
          <a:p>
            <a:r>
              <a:rPr lang="en-CA" dirty="0">
                <a:solidFill>
                  <a:schemeClr val="tx1">
                    <a:lumMod val="95000"/>
                  </a:schemeClr>
                </a:solidFill>
              </a:rPr>
              <a:t>Using the support file, define regions for each parking stall, consider that these regions will be used to measure the amount of green pixels inside them. Note the order in which you type the vertices, the order goes from left to right: Left Upper Corner, Right Upper Corner, Right Lower Corner, Left Lower Corner.</a:t>
            </a:r>
          </a:p>
        </p:txBody>
      </p:sp>
      <p:pic>
        <p:nvPicPr>
          <p:cNvPr id="4" name="Picture 3">
            <a:extLst>
              <a:ext uri="{FF2B5EF4-FFF2-40B4-BE49-F238E27FC236}">
                <a16:creationId xmlns:a16="http://schemas.microsoft.com/office/drawing/2014/main" id="{9CB5B640-47B2-4F9A-BC8E-450AAEB90DC0}"/>
              </a:ext>
            </a:extLst>
          </p:cNvPr>
          <p:cNvPicPr>
            <a:picLocks noChangeAspect="1"/>
          </p:cNvPicPr>
          <p:nvPr/>
        </p:nvPicPr>
        <p:blipFill>
          <a:blip r:embed="rId3"/>
          <a:stretch>
            <a:fillRect/>
          </a:stretch>
        </p:blipFill>
        <p:spPr>
          <a:xfrm>
            <a:off x="313027" y="557249"/>
            <a:ext cx="11565945" cy="4037473"/>
          </a:xfrm>
          <a:prstGeom prst="rect">
            <a:avLst/>
          </a:prstGeom>
        </p:spPr>
      </p:pic>
    </p:spTree>
    <p:extLst>
      <p:ext uri="{BB962C8B-B14F-4D97-AF65-F5344CB8AC3E}">
        <p14:creationId xmlns:p14="http://schemas.microsoft.com/office/powerpoint/2010/main" val="2057137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BD609-B48A-47A0-85F6-1B7B72D39CD9}"/>
              </a:ext>
            </a:extLst>
          </p:cNvPr>
          <p:cNvSpPr>
            <a:spLocks noGrp="1"/>
          </p:cNvSpPr>
          <p:nvPr>
            <p:ph type="title"/>
          </p:nvPr>
        </p:nvSpPr>
        <p:spPr>
          <a:xfrm>
            <a:off x="1231901" y="0"/>
            <a:ext cx="6618720" cy="667543"/>
          </a:xfrm>
        </p:spPr>
        <p:txBody>
          <a:bodyPr>
            <a:normAutofit/>
          </a:bodyPr>
          <a:lstStyle/>
          <a:p>
            <a:r>
              <a:rPr lang="en-CA" b="1" dirty="0"/>
              <a:t>5 – Set Regions for Stalls</a:t>
            </a:r>
          </a:p>
        </p:txBody>
      </p:sp>
      <p:pic>
        <p:nvPicPr>
          <p:cNvPr id="5" name="Picture 4">
            <a:extLst>
              <a:ext uri="{FF2B5EF4-FFF2-40B4-BE49-F238E27FC236}">
                <a16:creationId xmlns:a16="http://schemas.microsoft.com/office/drawing/2014/main" id="{DB373675-DE0B-4C00-BEE8-EA8D135FC0FF}"/>
              </a:ext>
            </a:extLst>
          </p:cNvPr>
          <p:cNvPicPr>
            <a:picLocks noChangeAspect="1"/>
          </p:cNvPicPr>
          <p:nvPr/>
        </p:nvPicPr>
        <p:blipFill>
          <a:blip r:embed="rId2"/>
          <a:stretch>
            <a:fillRect/>
          </a:stretch>
        </p:blipFill>
        <p:spPr>
          <a:xfrm>
            <a:off x="9864341" y="5119691"/>
            <a:ext cx="1457266" cy="1461863"/>
          </a:xfrm>
          <a:prstGeom prst="rect">
            <a:avLst/>
          </a:prstGeom>
        </p:spPr>
      </p:pic>
      <p:sp>
        <p:nvSpPr>
          <p:cNvPr id="6" name="Text Placeholder 3">
            <a:extLst>
              <a:ext uri="{FF2B5EF4-FFF2-40B4-BE49-F238E27FC236}">
                <a16:creationId xmlns:a16="http://schemas.microsoft.com/office/drawing/2014/main" id="{7556B03B-9F78-4C4E-AF57-B673E74174C2}"/>
              </a:ext>
            </a:extLst>
          </p:cNvPr>
          <p:cNvSpPr>
            <a:spLocks noGrp="1"/>
          </p:cNvSpPr>
          <p:nvPr>
            <p:ph type="body" sz="half" idx="2"/>
          </p:nvPr>
        </p:nvSpPr>
        <p:spPr>
          <a:xfrm>
            <a:off x="1231901" y="4594722"/>
            <a:ext cx="8632440" cy="2263278"/>
          </a:xfrm>
        </p:spPr>
        <p:txBody>
          <a:bodyPr>
            <a:normAutofit/>
          </a:bodyPr>
          <a:lstStyle/>
          <a:p>
            <a:r>
              <a:rPr lang="en-CA" dirty="0">
                <a:solidFill>
                  <a:schemeClr val="tx1">
                    <a:lumMod val="95000"/>
                  </a:schemeClr>
                </a:solidFill>
              </a:rPr>
              <a:t>Modify the parameters to your needs, the labels and array values will be particular to each parking lot (Seen on another tutorial). Modify the ‘Umbral’ value for each stall to your convenience, this value is the minimum ratio of green pixels required in the region of a stall to be considered open.</a:t>
            </a:r>
          </a:p>
        </p:txBody>
      </p:sp>
      <p:pic>
        <p:nvPicPr>
          <p:cNvPr id="3" name="Picture 2">
            <a:extLst>
              <a:ext uri="{FF2B5EF4-FFF2-40B4-BE49-F238E27FC236}">
                <a16:creationId xmlns:a16="http://schemas.microsoft.com/office/drawing/2014/main" id="{BEE165B8-E500-4820-BCA8-372E0D71241D}"/>
              </a:ext>
            </a:extLst>
          </p:cNvPr>
          <p:cNvPicPr>
            <a:picLocks noChangeAspect="1"/>
          </p:cNvPicPr>
          <p:nvPr/>
        </p:nvPicPr>
        <p:blipFill>
          <a:blip r:embed="rId3"/>
          <a:stretch>
            <a:fillRect/>
          </a:stretch>
        </p:blipFill>
        <p:spPr>
          <a:xfrm>
            <a:off x="1145983" y="2449683"/>
            <a:ext cx="9688277" cy="1400370"/>
          </a:xfrm>
          <a:prstGeom prst="rect">
            <a:avLst/>
          </a:prstGeom>
        </p:spPr>
      </p:pic>
    </p:spTree>
    <p:extLst>
      <p:ext uri="{BB962C8B-B14F-4D97-AF65-F5344CB8AC3E}">
        <p14:creationId xmlns:p14="http://schemas.microsoft.com/office/powerpoint/2010/main" val="2587186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BD609-B48A-47A0-85F6-1B7B72D39CD9}"/>
              </a:ext>
            </a:extLst>
          </p:cNvPr>
          <p:cNvSpPr>
            <a:spLocks noGrp="1"/>
          </p:cNvSpPr>
          <p:nvPr>
            <p:ph type="title"/>
          </p:nvPr>
        </p:nvSpPr>
        <p:spPr>
          <a:xfrm>
            <a:off x="1231901" y="0"/>
            <a:ext cx="6618720" cy="667543"/>
          </a:xfrm>
        </p:spPr>
        <p:txBody>
          <a:bodyPr>
            <a:normAutofit/>
          </a:bodyPr>
          <a:lstStyle/>
          <a:p>
            <a:r>
              <a:rPr lang="en-CA" b="1" dirty="0"/>
              <a:t>6 – Confirm accuracy</a:t>
            </a:r>
          </a:p>
        </p:txBody>
      </p:sp>
      <p:pic>
        <p:nvPicPr>
          <p:cNvPr id="5" name="Picture 4">
            <a:extLst>
              <a:ext uri="{FF2B5EF4-FFF2-40B4-BE49-F238E27FC236}">
                <a16:creationId xmlns:a16="http://schemas.microsoft.com/office/drawing/2014/main" id="{DB373675-DE0B-4C00-BEE8-EA8D135FC0FF}"/>
              </a:ext>
            </a:extLst>
          </p:cNvPr>
          <p:cNvPicPr>
            <a:picLocks noChangeAspect="1"/>
          </p:cNvPicPr>
          <p:nvPr/>
        </p:nvPicPr>
        <p:blipFill>
          <a:blip r:embed="rId2"/>
          <a:stretch>
            <a:fillRect/>
          </a:stretch>
        </p:blipFill>
        <p:spPr>
          <a:xfrm>
            <a:off x="9864341" y="5119691"/>
            <a:ext cx="1457266" cy="1461863"/>
          </a:xfrm>
          <a:prstGeom prst="rect">
            <a:avLst/>
          </a:prstGeom>
        </p:spPr>
      </p:pic>
      <p:sp>
        <p:nvSpPr>
          <p:cNvPr id="6" name="Text Placeholder 3">
            <a:extLst>
              <a:ext uri="{FF2B5EF4-FFF2-40B4-BE49-F238E27FC236}">
                <a16:creationId xmlns:a16="http://schemas.microsoft.com/office/drawing/2014/main" id="{7556B03B-9F78-4C4E-AF57-B673E74174C2}"/>
              </a:ext>
            </a:extLst>
          </p:cNvPr>
          <p:cNvSpPr>
            <a:spLocks noGrp="1"/>
          </p:cNvSpPr>
          <p:nvPr>
            <p:ph type="body" sz="half" idx="2"/>
          </p:nvPr>
        </p:nvSpPr>
        <p:spPr>
          <a:xfrm>
            <a:off x="9864341" y="2063994"/>
            <a:ext cx="2327659" cy="688831"/>
          </a:xfrm>
        </p:spPr>
        <p:txBody>
          <a:bodyPr>
            <a:normAutofit/>
          </a:bodyPr>
          <a:lstStyle/>
          <a:p>
            <a:r>
              <a:rPr lang="en-CA" dirty="0">
                <a:solidFill>
                  <a:schemeClr val="tx1">
                    <a:lumMod val="95000"/>
                  </a:schemeClr>
                </a:solidFill>
              </a:rPr>
              <a:t>Confirm visually that the result is accurate.</a:t>
            </a:r>
          </a:p>
        </p:txBody>
      </p:sp>
      <p:pic>
        <p:nvPicPr>
          <p:cNvPr id="3" name="Picture 2">
            <a:extLst>
              <a:ext uri="{FF2B5EF4-FFF2-40B4-BE49-F238E27FC236}">
                <a16:creationId xmlns:a16="http://schemas.microsoft.com/office/drawing/2014/main" id="{9F061A21-3E64-46EA-93FC-B97C917FAFDC}"/>
              </a:ext>
            </a:extLst>
          </p:cNvPr>
          <p:cNvPicPr>
            <a:picLocks noChangeAspect="1"/>
          </p:cNvPicPr>
          <p:nvPr/>
        </p:nvPicPr>
        <p:blipFill>
          <a:blip r:embed="rId3"/>
          <a:stretch>
            <a:fillRect/>
          </a:stretch>
        </p:blipFill>
        <p:spPr>
          <a:xfrm>
            <a:off x="154004" y="1066713"/>
            <a:ext cx="9710337" cy="3384237"/>
          </a:xfrm>
          <a:prstGeom prst="rect">
            <a:avLst/>
          </a:prstGeom>
        </p:spPr>
      </p:pic>
    </p:spTree>
    <p:extLst>
      <p:ext uri="{BB962C8B-B14F-4D97-AF65-F5344CB8AC3E}">
        <p14:creationId xmlns:p14="http://schemas.microsoft.com/office/powerpoint/2010/main" val="966578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FEE0C-535C-4EDA-9F71-3D1EB6E64AB3}"/>
              </a:ext>
            </a:extLst>
          </p:cNvPr>
          <p:cNvSpPr>
            <a:spLocks noGrp="1"/>
          </p:cNvSpPr>
          <p:nvPr>
            <p:ph type="ctrTitle"/>
          </p:nvPr>
        </p:nvSpPr>
        <p:spPr>
          <a:xfrm>
            <a:off x="1876424" y="1559293"/>
            <a:ext cx="8791575" cy="801086"/>
          </a:xfrm>
        </p:spPr>
        <p:txBody>
          <a:bodyPr/>
          <a:lstStyle/>
          <a:p>
            <a:r>
              <a:rPr lang="en-CA" dirty="0"/>
              <a:t>Thank you!</a:t>
            </a:r>
          </a:p>
        </p:txBody>
      </p:sp>
      <p:sp>
        <p:nvSpPr>
          <p:cNvPr id="3" name="Subtitle 2">
            <a:extLst>
              <a:ext uri="{FF2B5EF4-FFF2-40B4-BE49-F238E27FC236}">
                <a16:creationId xmlns:a16="http://schemas.microsoft.com/office/drawing/2014/main" id="{0A20EA73-0C00-48C0-BCB5-87CDF32254B9}"/>
              </a:ext>
            </a:extLst>
          </p:cNvPr>
          <p:cNvSpPr>
            <a:spLocks noGrp="1"/>
          </p:cNvSpPr>
          <p:nvPr>
            <p:ph type="subTitle" idx="1"/>
          </p:nvPr>
        </p:nvSpPr>
        <p:spPr>
          <a:xfrm>
            <a:off x="1780171" y="2620261"/>
            <a:ext cx="8791575" cy="3103562"/>
          </a:xfrm>
        </p:spPr>
        <p:txBody>
          <a:bodyPr>
            <a:normAutofit/>
          </a:bodyPr>
          <a:lstStyle/>
          <a:p>
            <a:r>
              <a:rPr lang="en-CA" sz="1800" cap="none" dirty="0">
                <a:solidFill>
                  <a:schemeClr val="tx1"/>
                </a:solidFill>
              </a:rPr>
              <a:t>Visit </a:t>
            </a:r>
            <a:r>
              <a:rPr lang="en-CA" sz="1800" cap="none" dirty="0">
                <a:solidFill>
                  <a:schemeClr val="tx1"/>
                </a:solidFill>
                <a:hlinkClick r:id="rId2"/>
              </a:rPr>
              <a:t>https://elexprep.wixsite.com/get-parked</a:t>
            </a:r>
            <a:r>
              <a:rPr lang="en-CA" sz="1800" cap="none" dirty="0">
                <a:solidFill>
                  <a:schemeClr val="tx1"/>
                </a:solidFill>
              </a:rPr>
              <a:t> for contact information and </a:t>
            </a:r>
            <a:r>
              <a:rPr lang="en-CA" sz="1800" cap="none" dirty="0">
                <a:solidFill>
                  <a:schemeClr val="tx1"/>
                </a:solidFill>
                <a:hlinkClick r:id="rId3"/>
              </a:rPr>
              <a:t>https://github.com/Leonhardt7</a:t>
            </a:r>
            <a:r>
              <a:rPr lang="en-CA" sz="1800" cap="none">
                <a:solidFill>
                  <a:schemeClr val="tx1"/>
                </a:solidFill>
                <a:hlinkClick r:id="rId3"/>
              </a:rPr>
              <a:t>/Get-Parked-Leonardo-s-Detection-Code</a:t>
            </a:r>
            <a:r>
              <a:rPr lang="en-CA" sz="1800" cap="none" dirty="0">
                <a:solidFill>
                  <a:schemeClr val="tx1"/>
                </a:solidFill>
              </a:rPr>
              <a:t> </a:t>
            </a:r>
            <a:r>
              <a:rPr lang="en-CA" sz="1800" cap="none">
                <a:solidFill>
                  <a:schemeClr val="tx1"/>
                </a:solidFill>
              </a:rPr>
              <a:t>for </a:t>
            </a:r>
            <a:r>
              <a:rPr lang="en-CA" sz="1800" cap="none" dirty="0">
                <a:solidFill>
                  <a:schemeClr val="tx1"/>
                </a:solidFill>
              </a:rPr>
              <a:t>the repository.</a:t>
            </a:r>
          </a:p>
        </p:txBody>
      </p:sp>
      <p:pic>
        <p:nvPicPr>
          <p:cNvPr id="6" name="Picture 5">
            <a:extLst>
              <a:ext uri="{FF2B5EF4-FFF2-40B4-BE49-F238E27FC236}">
                <a16:creationId xmlns:a16="http://schemas.microsoft.com/office/drawing/2014/main" id="{BAC21C6F-73AE-4B7C-BAED-10004A6F6024}"/>
              </a:ext>
            </a:extLst>
          </p:cNvPr>
          <p:cNvPicPr>
            <a:picLocks noChangeAspect="1"/>
          </p:cNvPicPr>
          <p:nvPr/>
        </p:nvPicPr>
        <p:blipFill>
          <a:blip r:embed="rId4"/>
          <a:stretch>
            <a:fillRect/>
          </a:stretch>
        </p:blipFill>
        <p:spPr>
          <a:xfrm>
            <a:off x="7373353" y="244642"/>
            <a:ext cx="4417595" cy="1201586"/>
          </a:xfrm>
          <a:prstGeom prst="rect">
            <a:avLst/>
          </a:prstGeom>
        </p:spPr>
      </p:pic>
    </p:spTree>
    <p:extLst>
      <p:ext uri="{BB962C8B-B14F-4D97-AF65-F5344CB8AC3E}">
        <p14:creationId xmlns:p14="http://schemas.microsoft.com/office/powerpoint/2010/main" val="1275252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BD609-B48A-47A0-85F6-1B7B72D39CD9}"/>
              </a:ext>
            </a:extLst>
          </p:cNvPr>
          <p:cNvSpPr>
            <a:spLocks noGrp="1"/>
          </p:cNvSpPr>
          <p:nvPr>
            <p:ph type="title"/>
          </p:nvPr>
        </p:nvSpPr>
        <p:spPr>
          <a:xfrm>
            <a:off x="1231901" y="0"/>
            <a:ext cx="6618720" cy="667543"/>
          </a:xfrm>
        </p:spPr>
        <p:txBody>
          <a:bodyPr/>
          <a:lstStyle/>
          <a:p>
            <a:r>
              <a:rPr lang="en-CA" b="1" dirty="0"/>
              <a:t>1 - Load Image, resize and copy</a:t>
            </a:r>
          </a:p>
        </p:txBody>
      </p:sp>
      <p:sp>
        <p:nvSpPr>
          <p:cNvPr id="4" name="Text Placeholder 3">
            <a:extLst>
              <a:ext uri="{FF2B5EF4-FFF2-40B4-BE49-F238E27FC236}">
                <a16:creationId xmlns:a16="http://schemas.microsoft.com/office/drawing/2014/main" id="{2FC6FA87-812F-4963-B6DA-C12532790666}"/>
              </a:ext>
            </a:extLst>
          </p:cNvPr>
          <p:cNvSpPr>
            <a:spLocks noGrp="1"/>
          </p:cNvSpPr>
          <p:nvPr>
            <p:ph type="body" sz="half" idx="2"/>
          </p:nvPr>
        </p:nvSpPr>
        <p:spPr>
          <a:xfrm>
            <a:off x="7850621" y="2139406"/>
            <a:ext cx="4321611" cy="3082300"/>
          </a:xfrm>
        </p:spPr>
        <p:txBody>
          <a:bodyPr/>
          <a:lstStyle/>
          <a:p>
            <a:r>
              <a:rPr lang="en-CA" dirty="0">
                <a:solidFill>
                  <a:schemeClr val="tx1">
                    <a:lumMod val="95000"/>
                  </a:schemeClr>
                </a:solidFill>
              </a:rPr>
              <a:t>After the function definition section on the main file (‘Final Pi 4.py’) a section to load the image will follow, make sure the address inside the brackets and apostrophes corresponds to the image you desire to process. </a:t>
            </a:r>
          </a:p>
          <a:p>
            <a:r>
              <a:rPr lang="en-CA" dirty="0">
                <a:solidFill>
                  <a:schemeClr val="tx1">
                    <a:lumMod val="95000"/>
                  </a:schemeClr>
                </a:solidFill>
              </a:rPr>
              <a:t>In case your main file is in the same folder as your desired picture, you would only have to type the name of the file and its extension.</a:t>
            </a:r>
          </a:p>
          <a:p>
            <a:r>
              <a:rPr lang="en-CA" dirty="0">
                <a:solidFill>
                  <a:schemeClr val="tx1">
                    <a:lumMod val="95000"/>
                  </a:schemeClr>
                </a:solidFill>
              </a:rPr>
              <a:t>Everything else should remain the same.</a:t>
            </a:r>
          </a:p>
          <a:p>
            <a:endParaRPr lang="en-CA" dirty="0">
              <a:solidFill>
                <a:schemeClr val="tx1">
                  <a:lumMod val="95000"/>
                </a:schemeClr>
              </a:solidFill>
            </a:endParaRPr>
          </a:p>
        </p:txBody>
      </p:sp>
      <p:pic>
        <p:nvPicPr>
          <p:cNvPr id="5" name="Picture 4">
            <a:extLst>
              <a:ext uri="{FF2B5EF4-FFF2-40B4-BE49-F238E27FC236}">
                <a16:creationId xmlns:a16="http://schemas.microsoft.com/office/drawing/2014/main" id="{DB373675-DE0B-4C00-BEE8-EA8D135FC0FF}"/>
              </a:ext>
            </a:extLst>
          </p:cNvPr>
          <p:cNvPicPr>
            <a:picLocks noChangeAspect="1"/>
          </p:cNvPicPr>
          <p:nvPr/>
        </p:nvPicPr>
        <p:blipFill>
          <a:blip r:embed="rId2"/>
          <a:stretch>
            <a:fillRect/>
          </a:stretch>
        </p:blipFill>
        <p:spPr>
          <a:xfrm>
            <a:off x="9502833" y="93707"/>
            <a:ext cx="1457266" cy="1461863"/>
          </a:xfrm>
          <a:prstGeom prst="rect">
            <a:avLst/>
          </a:prstGeom>
        </p:spPr>
      </p:pic>
      <p:pic>
        <p:nvPicPr>
          <p:cNvPr id="6" name="Picture 5">
            <a:extLst>
              <a:ext uri="{FF2B5EF4-FFF2-40B4-BE49-F238E27FC236}">
                <a16:creationId xmlns:a16="http://schemas.microsoft.com/office/drawing/2014/main" id="{E39EE4EB-835E-4898-A807-F36F9242B2EE}"/>
              </a:ext>
            </a:extLst>
          </p:cNvPr>
          <p:cNvPicPr>
            <a:picLocks noChangeAspect="1"/>
          </p:cNvPicPr>
          <p:nvPr/>
        </p:nvPicPr>
        <p:blipFill>
          <a:blip r:embed="rId3"/>
          <a:stretch>
            <a:fillRect/>
          </a:stretch>
        </p:blipFill>
        <p:spPr>
          <a:xfrm>
            <a:off x="229444" y="2872789"/>
            <a:ext cx="7547767" cy="667543"/>
          </a:xfrm>
          <a:prstGeom prst="rect">
            <a:avLst/>
          </a:prstGeom>
        </p:spPr>
      </p:pic>
    </p:spTree>
    <p:extLst>
      <p:ext uri="{BB962C8B-B14F-4D97-AF65-F5344CB8AC3E}">
        <p14:creationId xmlns:p14="http://schemas.microsoft.com/office/powerpoint/2010/main" val="688243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BD609-B48A-47A0-85F6-1B7B72D39CD9}"/>
              </a:ext>
            </a:extLst>
          </p:cNvPr>
          <p:cNvSpPr>
            <a:spLocks noGrp="1"/>
          </p:cNvSpPr>
          <p:nvPr>
            <p:ph type="title"/>
          </p:nvPr>
        </p:nvSpPr>
        <p:spPr>
          <a:xfrm>
            <a:off x="1231901" y="0"/>
            <a:ext cx="6618720" cy="667543"/>
          </a:xfrm>
        </p:spPr>
        <p:txBody>
          <a:bodyPr/>
          <a:lstStyle/>
          <a:p>
            <a:r>
              <a:rPr lang="en-CA" b="1" dirty="0"/>
              <a:t>2 - Define regions of interest</a:t>
            </a:r>
          </a:p>
        </p:txBody>
      </p:sp>
      <p:pic>
        <p:nvPicPr>
          <p:cNvPr id="5" name="Picture 4">
            <a:extLst>
              <a:ext uri="{FF2B5EF4-FFF2-40B4-BE49-F238E27FC236}">
                <a16:creationId xmlns:a16="http://schemas.microsoft.com/office/drawing/2014/main" id="{DB373675-DE0B-4C00-BEE8-EA8D135FC0FF}"/>
              </a:ext>
            </a:extLst>
          </p:cNvPr>
          <p:cNvPicPr>
            <a:picLocks noChangeAspect="1"/>
          </p:cNvPicPr>
          <p:nvPr/>
        </p:nvPicPr>
        <p:blipFill>
          <a:blip r:embed="rId2"/>
          <a:stretch>
            <a:fillRect/>
          </a:stretch>
        </p:blipFill>
        <p:spPr>
          <a:xfrm>
            <a:off x="9864341" y="5129316"/>
            <a:ext cx="1457266" cy="1461863"/>
          </a:xfrm>
          <a:prstGeom prst="rect">
            <a:avLst/>
          </a:prstGeom>
        </p:spPr>
      </p:pic>
      <p:pic>
        <p:nvPicPr>
          <p:cNvPr id="8" name="Picture 7">
            <a:extLst>
              <a:ext uri="{FF2B5EF4-FFF2-40B4-BE49-F238E27FC236}">
                <a16:creationId xmlns:a16="http://schemas.microsoft.com/office/drawing/2014/main" id="{DAC2DA1B-3F67-401B-A016-0D3F3E69963D}"/>
              </a:ext>
            </a:extLst>
          </p:cNvPr>
          <p:cNvPicPr>
            <a:picLocks noChangeAspect="1"/>
          </p:cNvPicPr>
          <p:nvPr/>
        </p:nvPicPr>
        <p:blipFill>
          <a:blip r:embed="rId3"/>
          <a:stretch>
            <a:fillRect/>
          </a:stretch>
        </p:blipFill>
        <p:spPr>
          <a:xfrm>
            <a:off x="0" y="747496"/>
            <a:ext cx="12192000" cy="4091924"/>
          </a:xfrm>
          <a:prstGeom prst="rect">
            <a:avLst/>
          </a:prstGeom>
        </p:spPr>
      </p:pic>
      <p:sp>
        <p:nvSpPr>
          <p:cNvPr id="6" name="Text Placeholder 3">
            <a:extLst>
              <a:ext uri="{FF2B5EF4-FFF2-40B4-BE49-F238E27FC236}">
                <a16:creationId xmlns:a16="http://schemas.microsoft.com/office/drawing/2014/main" id="{7556B03B-9F78-4C4E-AF57-B673E74174C2}"/>
              </a:ext>
            </a:extLst>
          </p:cNvPr>
          <p:cNvSpPr>
            <a:spLocks noGrp="1"/>
          </p:cNvSpPr>
          <p:nvPr>
            <p:ph type="body" sz="half" idx="2"/>
          </p:nvPr>
        </p:nvSpPr>
        <p:spPr>
          <a:xfrm>
            <a:off x="1231901" y="4918707"/>
            <a:ext cx="8632440" cy="1828602"/>
          </a:xfrm>
        </p:spPr>
        <p:txBody>
          <a:bodyPr>
            <a:normAutofit/>
          </a:bodyPr>
          <a:lstStyle/>
          <a:p>
            <a:r>
              <a:rPr lang="en-CA" dirty="0">
                <a:solidFill>
                  <a:schemeClr val="tx1">
                    <a:lumMod val="95000"/>
                  </a:schemeClr>
                </a:solidFill>
              </a:rPr>
              <a:t>Using the support file (‘Image Sizing’) and the ‘Draw-Line’ command, set regions of interest in form of 4 (x, y) coordinates defining a polygon, you can define as much regions as you desire.</a:t>
            </a:r>
          </a:p>
          <a:p>
            <a:r>
              <a:rPr lang="en-CA" dirty="0">
                <a:solidFill>
                  <a:schemeClr val="tx1">
                    <a:lumMod val="95000"/>
                  </a:schemeClr>
                </a:solidFill>
              </a:rPr>
              <a:t>This regions will be the only ones that the program will process.</a:t>
            </a:r>
          </a:p>
          <a:p>
            <a:r>
              <a:rPr lang="en-CA" dirty="0">
                <a:solidFill>
                  <a:schemeClr val="tx1">
                    <a:lumMod val="95000"/>
                  </a:schemeClr>
                </a:solidFill>
              </a:rPr>
              <a:t>These are pixel coordinates, the left upper corner is the point (0, 0). Take note of the file dimensions of the image.</a:t>
            </a:r>
          </a:p>
        </p:txBody>
      </p:sp>
    </p:spTree>
    <p:extLst>
      <p:ext uri="{BB962C8B-B14F-4D97-AF65-F5344CB8AC3E}">
        <p14:creationId xmlns:p14="http://schemas.microsoft.com/office/powerpoint/2010/main" val="4220074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BD609-B48A-47A0-85F6-1B7B72D39CD9}"/>
              </a:ext>
            </a:extLst>
          </p:cNvPr>
          <p:cNvSpPr>
            <a:spLocks noGrp="1"/>
          </p:cNvSpPr>
          <p:nvPr>
            <p:ph type="title"/>
          </p:nvPr>
        </p:nvSpPr>
        <p:spPr>
          <a:xfrm>
            <a:off x="1231901" y="0"/>
            <a:ext cx="6618720" cy="667543"/>
          </a:xfrm>
        </p:spPr>
        <p:txBody>
          <a:bodyPr/>
          <a:lstStyle/>
          <a:p>
            <a:r>
              <a:rPr lang="en-CA" b="1" dirty="0"/>
              <a:t>2 - Define regions of interest</a:t>
            </a:r>
          </a:p>
        </p:txBody>
      </p:sp>
      <p:sp>
        <p:nvSpPr>
          <p:cNvPr id="4" name="Text Placeholder 3">
            <a:extLst>
              <a:ext uri="{FF2B5EF4-FFF2-40B4-BE49-F238E27FC236}">
                <a16:creationId xmlns:a16="http://schemas.microsoft.com/office/drawing/2014/main" id="{2FC6FA87-812F-4963-B6DA-C12532790666}"/>
              </a:ext>
            </a:extLst>
          </p:cNvPr>
          <p:cNvSpPr>
            <a:spLocks noGrp="1"/>
          </p:cNvSpPr>
          <p:nvPr>
            <p:ph type="body" sz="half" idx="2"/>
          </p:nvPr>
        </p:nvSpPr>
        <p:spPr>
          <a:xfrm>
            <a:off x="7850621" y="2139406"/>
            <a:ext cx="4321611" cy="1698947"/>
          </a:xfrm>
        </p:spPr>
        <p:txBody>
          <a:bodyPr/>
          <a:lstStyle/>
          <a:p>
            <a:r>
              <a:rPr lang="en-CA" dirty="0">
                <a:solidFill>
                  <a:schemeClr val="tx1">
                    <a:lumMod val="95000"/>
                  </a:schemeClr>
                </a:solidFill>
              </a:rPr>
              <a:t>Write on the regions section of the code the coordinates of the defined regions, note the order in which you type the vertices, the order goes from left to right: Left Upper Corner, Right Upper Corner, Right Lower Corner, Left Lower Corner.</a:t>
            </a:r>
          </a:p>
          <a:p>
            <a:endParaRPr lang="en-CA" dirty="0">
              <a:solidFill>
                <a:schemeClr val="tx1">
                  <a:lumMod val="95000"/>
                </a:schemeClr>
              </a:solidFill>
            </a:endParaRPr>
          </a:p>
        </p:txBody>
      </p:sp>
      <p:pic>
        <p:nvPicPr>
          <p:cNvPr id="5" name="Picture 4">
            <a:extLst>
              <a:ext uri="{FF2B5EF4-FFF2-40B4-BE49-F238E27FC236}">
                <a16:creationId xmlns:a16="http://schemas.microsoft.com/office/drawing/2014/main" id="{DB373675-DE0B-4C00-BEE8-EA8D135FC0FF}"/>
              </a:ext>
            </a:extLst>
          </p:cNvPr>
          <p:cNvPicPr>
            <a:picLocks noChangeAspect="1"/>
          </p:cNvPicPr>
          <p:nvPr/>
        </p:nvPicPr>
        <p:blipFill>
          <a:blip r:embed="rId2"/>
          <a:stretch>
            <a:fillRect/>
          </a:stretch>
        </p:blipFill>
        <p:spPr>
          <a:xfrm>
            <a:off x="9502833" y="93707"/>
            <a:ext cx="1457266" cy="1461863"/>
          </a:xfrm>
          <a:prstGeom prst="rect">
            <a:avLst/>
          </a:prstGeom>
        </p:spPr>
      </p:pic>
      <p:pic>
        <p:nvPicPr>
          <p:cNvPr id="6" name="Picture 5">
            <a:extLst>
              <a:ext uri="{FF2B5EF4-FFF2-40B4-BE49-F238E27FC236}">
                <a16:creationId xmlns:a16="http://schemas.microsoft.com/office/drawing/2014/main" id="{ABF66123-6F97-410E-962E-95CC7DFDDC96}"/>
              </a:ext>
            </a:extLst>
          </p:cNvPr>
          <p:cNvPicPr>
            <a:picLocks noChangeAspect="1"/>
          </p:cNvPicPr>
          <p:nvPr/>
        </p:nvPicPr>
        <p:blipFill>
          <a:blip r:embed="rId3"/>
          <a:stretch>
            <a:fillRect/>
          </a:stretch>
        </p:blipFill>
        <p:spPr>
          <a:xfrm>
            <a:off x="2093138" y="724298"/>
            <a:ext cx="4864099" cy="5743866"/>
          </a:xfrm>
          <a:prstGeom prst="rect">
            <a:avLst/>
          </a:prstGeom>
        </p:spPr>
      </p:pic>
    </p:spTree>
    <p:extLst>
      <p:ext uri="{BB962C8B-B14F-4D97-AF65-F5344CB8AC3E}">
        <p14:creationId xmlns:p14="http://schemas.microsoft.com/office/powerpoint/2010/main" val="1913882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BD609-B48A-47A0-85F6-1B7B72D39CD9}"/>
              </a:ext>
            </a:extLst>
          </p:cNvPr>
          <p:cNvSpPr>
            <a:spLocks noGrp="1"/>
          </p:cNvSpPr>
          <p:nvPr>
            <p:ph type="title"/>
          </p:nvPr>
        </p:nvSpPr>
        <p:spPr>
          <a:xfrm>
            <a:off x="1231901" y="0"/>
            <a:ext cx="6618720" cy="667543"/>
          </a:xfrm>
        </p:spPr>
        <p:txBody>
          <a:bodyPr>
            <a:normAutofit fontScale="90000"/>
          </a:bodyPr>
          <a:lstStyle/>
          <a:p>
            <a:r>
              <a:rPr lang="en-CA" b="1" dirty="0"/>
              <a:t>3 – Setting Up line for HSV pulling</a:t>
            </a:r>
          </a:p>
        </p:txBody>
      </p:sp>
      <p:pic>
        <p:nvPicPr>
          <p:cNvPr id="5" name="Picture 4">
            <a:extLst>
              <a:ext uri="{FF2B5EF4-FFF2-40B4-BE49-F238E27FC236}">
                <a16:creationId xmlns:a16="http://schemas.microsoft.com/office/drawing/2014/main" id="{DB373675-DE0B-4C00-BEE8-EA8D135FC0FF}"/>
              </a:ext>
            </a:extLst>
          </p:cNvPr>
          <p:cNvPicPr>
            <a:picLocks noChangeAspect="1"/>
          </p:cNvPicPr>
          <p:nvPr/>
        </p:nvPicPr>
        <p:blipFill>
          <a:blip r:embed="rId2"/>
          <a:stretch>
            <a:fillRect/>
          </a:stretch>
        </p:blipFill>
        <p:spPr>
          <a:xfrm>
            <a:off x="9864341" y="5119691"/>
            <a:ext cx="1457266" cy="1461863"/>
          </a:xfrm>
          <a:prstGeom prst="rect">
            <a:avLst/>
          </a:prstGeom>
        </p:spPr>
      </p:pic>
      <p:sp>
        <p:nvSpPr>
          <p:cNvPr id="6" name="Text Placeholder 3">
            <a:extLst>
              <a:ext uri="{FF2B5EF4-FFF2-40B4-BE49-F238E27FC236}">
                <a16:creationId xmlns:a16="http://schemas.microsoft.com/office/drawing/2014/main" id="{7556B03B-9F78-4C4E-AF57-B673E74174C2}"/>
              </a:ext>
            </a:extLst>
          </p:cNvPr>
          <p:cNvSpPr>
            <a:spLocks noGrp="1"/>
          </p:cNvSpPr>
          <p:nvPr>
            <p:ph type="body" sz="half" idx="2"/>
          </p:nvPr>
        </p:nvSpPr>
        <p:spPr>
          <a:xfrm>
            <a:off x="1231901" y="4725504"/>
            <a:ext cx="8632440" cy="2132495"/>
          </a:xfrm>
        </p:spPr>
        <p:txBody>
          <a:bodyPr>
            <a:normAutofit fontScale="92500" lnSpcReduction="10000"/>
          </a:bodyPr>
          <a:lstStyle/>
          <a:p>
            <a:r>
              <a:rPr lang="en-CA" dirty="0">
                <a:solidFill>
                  <a:schemeClr val="tx1">
                    <a:lumMod val="95000"/>
                  </a:schemeClr>
                </a:solidFill>
              </a:rPr>
              <a:t>On the support file, make sure that you modify the code such that on the line ‘</a:t>
            </a:r>
            <a:r>
              <a:rPr lang="en-CA" dirty="0" err="1">
                <a:solidFill>
                  <a:schemeClr val="tx1">
                    <a:lumMod val="95000"/>
                  </a:schemeClr>
                </a:solidFill>
              </a:rPr>
              <a:t>cv.line</a:t>
            </a:r>
            <a:r>
              <a:rPr lang="en-CA" dirty="0">
                <a:solidFill>
                  <a:schemeClr val="tx1">
                    <a:lumMod val="95000"/>
                  </a:schemeClr>
                </a:solidFill>
              </a:rPr>
              <a:t>(</a:t>
            </a:r>
            <a:r>
              <a:rPr lang="en-CA" dirty="0" err="1">
                <a:solidFill>
                  <a:schemeClr val="tx1">
                    <a:lumMod val="95000"/>
                  </a:schemeClr>
                </a:solidFill>
              </a:rPr>
              <a:t>PLResized</a:t>
            </a:r>
            <a:r>
              <a:rPr lang="en-CA" dirty="0">
                <a:solidFill>
                  <a:schemeClr val="tx1">
                    <a:lumMod val="95000"/>
                  </a:schemeClr>
                </a:solidFill>
              </a:rPr>
              <a:t>, (….)’ you modify ‘</a:t>
            </a:r>
            <a:r>
              <a:rPr lang="en-CA" dirty="0" err="1">
                <a:solidFill>
                  <a:schemeClr val="tx1">
                    <a:lumMod val="95000"/>
                  </a:schemeClr>
                </a:solidFill>
              </a:rPr>
              <a:t>PLResized</a:t>
            </a:r>
            <a:r>
              <a:rPr lang="en-CA" dirty="0">
                <a:solidFill>
                  <a:schemeClr val="tx1">
                    <a:lumMod val="95000"/>
                  </a:schemeClr>
                </a:solidFill>
              </a:rPr>
              <a:t>’ to only ‘PL’. Do the same for the ‘</a:t>
            </a:r>
            <a:r>
              <a:rPr lang="en-CA" dirty="0" err="1">
                <a:solidFill>
                  <a:schemeClr val="tx1">
                    <a:lumMod val="95000"/>
                  </a:schemeClr>
                </a:solidFill>
              </a:rPr>
              <a:t>cv.imshow</a:t>
            </a:r>
            <a:r>
              <a:rPr lang="en-CA" dirty="0">
                <a:solidFill>
                  <a:schemeClr val="tx1">
                    <a:lumMod val="95000"/>
                  </a:schemeClr>
                </a:solidFill>
              </a:rPr>
              <a:t>("</a:t>
            </a:r>
            <a:r>
              <a:rPr lang="en-CA" dirty="0" err="1">
                <a:solidFill>
                  <a:schemeClr val="tx1">
                    <a:lumMod val="95000"/>
                  </a:schemeClr>
                </a:solidFill>
              </a:rPr>
              <a:t>Funciona</a:t>
            </a:r>
            <a:r>
              <a:rPr lang="en-CA" dirty="0">
                <a:solidFill>
                  <a:schemeClr val="tx1">
                    <a:lumMod val="95000"/>
                  </a:schemeClr>
                </a:solidFill>
              </a:rPr>
              <a:t>?", </a:t>
            </a:r>
            <a:r>
              <a:rPr lang="en-CA" dirty="0" err="1">
                <a:solidFill>
                  <a:schemeClr val="tx1">
                    <a:lumMod val="95000"/>
                  </a:schemeClr>
                </a:solidFill>
              </a:rPr>
              <a:t>PLResized</a:t>
            </a:r>
            <a:r>
              <a:rPr lang="en-CA" dirty="0">
                <a:solidFill>
                  <a:schemeClr val="tx1">
                    <a:lumMod val="95000"/>
                  </a:schemeClr>
                </a:solidFill>
              </a:rPr>
              <a:t>)’. The resultant code should appear on the image.</a:t>
            </a:r>
          </a:p>
          <a:p>
            <a:r>
              <a:rPr lang="en-CA" dirty="0">
                <a:solidFill>
                  <a:schemeClr val="tx1">
                    <a:lumMod val="95000"/>
                  </a:schemeClr>
                </a:solidFill>
              </a:rPr>
              <a:t>Define a line on the image that only covers parking stall ground and does not interfere with any other object in the image, consider that nothing should ever overlap the stall ground on this image.</a:t>
            </a:r>
          </a:p>
          <a:p>
            <a:r>
              <a:rPr lang="en-CA" dirty="0">
                <a:solidFill>
                  <a:schemeClr val="tx1">
                    <a:lumMod val="95000"/>
                  </a:schemeClr>
                </a:solidFill>
              </a:rPr>
              <a:t>The code will pull the HSV values of this line and compare by colour each pixel on the image to find similar pixels to the ones on the line.</a:t>
            </a:r>
          </a:p>
        </p:txBody>
      </p:sp>
      <p:pic>
        <p:nvPicPr>
          <p:cNvPr id="7" name="Picture 6">
            <a:extLst>
              <a:ext uri="{FF2B5EF4-FFF2-40B4-BE49-F238E27FC236}">
                <a16:creationId xmlns:a16="http://schemas.microsoft.com/office/drawing/2014/main" id="{F258A790-794D-484F-864E-CB58ABF87AE4}"/>
              </a:ext>
            </a:extLst>
          </p:cNvPr>
          <p:cNvPicPr>
            <a:picLocks noChangeAspect="1"/>
          </p:cNvPicPr>
          <p:nvPr/>
        </p:nvPicPr>
        <p:blipFill>
          <a:blip r:embed="rId3"/>
          <a:stretch>
            <a:fillRect/>
          </a:stretch>
        </p:blipFill>
        <p:spPr>
          <a:xfrm>
            <a:off x="1018953" y="667543"/>
            <a:ext cx="10302654" cy="4057962"/>
          </a:xfrm>
          <a:prstGeom prst="rect">
            <a:avLst/>
          </a:prstGeom>
        </p:spPr>
      </p:pic>
    </p:spTree>
    <p:extLst>
      <p:ext uri="{BB962C8B-B14F-4D97-AF65-F5344CB8AC3E}">
        <p14:creationId xmlns:p14="http://schemas.microsoft.com/office/powerpoint/2010/main" val="813724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BD609-B48A-47A0-85F6-1B7B72D39CD9}"/>
              </a:ext>
            </a:extLst>
          </p:cNvPr>
          <p:cNvSpPr>
            <a:spLocks noGrp="1"/>
          </p:cNvSpPr>
          <p:nvPr>
            <p:ph type="title"/>
          </p:nvPr>
        </p:nvSpPr>
        <p:spPr>
          <a:xfrm>
            <a:off x="1231901" y="0"/>
            <a:ext cx="6618720" cy="667543"/>
          </a:xfrm>
        </p:spPr>
        <p:txBody>
          <a:bodyPr>
            <a:normAutofit fontScale="90000"/>
          </a:bodyPr>
          <a:lstStyle/>
          <a:p>
            <a:r>
              <a:rPr lang="en-CA" b="1" dirty="0"/>
              <a:t>3 – Setting Up line for HSV pulling</a:t>
            </a:r>
          </a:p>
        </p:txBody>
      </p:sp>
      <p:pic>
        <p:nvPicPr>
          <p:cNvPr id="5" name="Picture 4">
            <a:extLst>
              <a:ext uri="{FF2B5EF4-FFF2-40B4-BE49-F238E27FC236}">
                <a16:creationId xmlns:a16="http://schemas.microsoft.com/office/drawing/2014/main" id="{DB373675-DE0B-4C00-BEE8-EA8D135FC0FF}"/>
              </a:ext>
            </a:extLst>
          </p:cNvPr>
          <p:cNvPicPr>
            <a:picLocks noChangeAspect="1"/>
          </p:cNvPicPr>
          <p:nvPr/>
        </p:nvPicPr>
        <p:blipFill>
          <a:blip r:embed="rId2"/>
          <a:stretch>
            <a:fillRect/>
          </a:stretch>
        </p:blipFill>
        <p:spPr>
          <a:xfrm>
            <a:off x="9864341" y="5119691"/>
            <a:ext cx="1457266" cy="1461863"/>
          </a:xfrm>
          <a:prstGeom prst="rect">
            <a:avLst/>
          </a:prstGeom>
        </p:spPr>
      </p:pic>
      <p:sp>
        <p:nvSpPr>
          <p:cNvPr id="6" name="Text Placeholder 3">
            <a:extLst>
              <a:ext uri="{FF2B5EF4-FFF2-40B4-BE49-F238E27FC236}">
                <a16:creationId xmlns:a16="http://schemas.microsoft.com/office/drawing/2014/main" id="{7556B03B-9F78-4C4E-AF57-B673E74174C2}"/>
              </a:ext>
            </a:extLst>
          </p:cNvPr>
          <p:cNvSpPr>
            <a:spLocks noGrp="1"/>
          </p:cNvSpPr>
          <p:nvPr>
            <p:ph type="body" sz="half" idx="2"/>
          </p:nvPr>
        </p:nvSpPr>
        <p:spPr>
          <a:xfrm>
            <a:off x="1231901" y="4725504"/>
            <a:ext cx="8632440" cy="394187"/>
          </a:xfrm>
        </p:spPr>
        <p:txBody>
          <a:bodyPr>
            <a:normAutofit/>
          </a:bodyPr>
          <a:lstStyle/>
          <a:p>
            <a:r>
              <a:rPr lang="en-CA" dirty="0">
                <a:solidFill>
                  <a:schemeClr val="tx1">
                    <a:lumMod val="95000"/>
                  </a:schemeClr>
                </a:solidFill>
              </a:rPr>
              <a:t>You can set different lines for the HSV colour pulling, this will depends on the parking lot characteristics.</a:t>
            </a:r>
          </a:p>
        </p:txBody>
      </p:sp>
      <p:pic>
        <p:nvPicPr>
          <p:cNvPr id="4" name="Picture 3">
            <a:extLst>
              <a:ext uri="{FF2B5EF4-FFF2-40B4-BE49-F238E27FC236}">
                <a16:creationId xmlns:a16="http://schemas.microsoft.com/office/drawing/2014/main" id="{645812F7-A701-443B-A148-40E6BB4D7163}"/>
              </a:ext>
            </a:extLst>
          </p:cNvPr>
          <p:cNvPicPr>
            <a:picLocks noChangeAspect="1"/>
          </p:cNvPicPr>
          <p:nvPr/>
        </p:nvPicPr>
        <p:blipFill>
          <a:blip r:embed="rId3"/>
          <a:stretch>
            <a:fillRect/>
          </a:stretch>
        </p:blipFill>
        <p:spPr>
          <a:xfrm>
            <a:off x="999459" y="630699"/>
            <a:ext cx="10322148" cy="4059385"/>
          </a:xfrm>
          <a:prstGeom prst="rect">
            <a:avLst/>
          </a:prstGeom>
        </p:spPr>
      </p:pic>
    </p:spTree>
    <p:extLst>
      <p:ext uri="{BB962C8B-B14F-4D97-AF65-F5344CB8AC3E}">
        <p14:creationId xmlns:p14="http://schemas.microsoft.com/office/powerpoint/2010/main" val="2109065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BD609-B48A-47A0-85F6-1B7B72D39CD9}"/>
              </a:ext>
            </a:extLst>
          </p:cNvPr>
          <p:cNvSpPr>
            <a:spLocks noGrp="1"/>
          </p:cNvSpPr>
          <p:nvPr>
            <p:ph type="title"/>
          </p:nvPr>
        </p:nvSpPr>
        <p:spPr>
          <a:xfrm>
            <a:off x="1231901" y="0"/>
            <a:ext cx="6618720" cy="667543"/>
          </a:xfrm>
        </p:spPr>
        <p:txBody>
          <a:bodyPr>
            <a:normAutofit fontScale="90000"/>
          </a:bodyPr>
          <a:lstStyle/>
          <a:p>
            <a:r>
              <a:rPr lang="en-CA" b="1" dirty="0"/>
              <a:t>3 – Setting Up line for HSV pulling</a:t>
            </a:r>
          </a:p>
        </p:txBody>
      </p:sp>
      <p:pic>
        <p:nvPicPr>
          <p:cNvPr id="5" name="Picture 4">
            <a:extLst>
              <a:ext uri="{FF2B5EF4-FFF2-40B4-BE49-F238E27FC236}">
                <a16:creationId xmlns:a16="http://schemas.microsoft.com/office/drawing/2014/main" id="{DB373675-DE0B-4C00-BEE8-EA8D135FC0FF}"/>
              </a:ext>
            </a:extLst>
          </p:cNvPr>
          <p:cNvPicPr>
            <a:picLocks noChangeAspect="1"/>
          </p:cNvPicPr>
          <p:nvPr/>
        </p:nvPicPr>
        <p:blipFill>
          <a:blip r:embed="rId2"/>
          <a:stretch>
            <a:fillRect/>
          </a:stretch>
        </p:blipFill>
        <p:spPr>
          <a:xfrm>
            <a:off x="9864341" y="5119691"/>
            <a:ext cx="1457266" cy="1461863"/>
          </a:xfrm>
          <a:prstGeom prst="rect">
            <a:avLst/>
          </a:prstGeom>
        </p:spPr>
      </p:pic>
      <p:sp>
        <p:nvSpPr>
          <p:cNvPr id="6" name="Text Placeholder 3">
            <a:extLst>
              <a:ext uri="{FF2B5EF4-FFF2-40B4-BE49-F238E27FC236}">
                <a16:creationId xmlns:a16="http://schemas.microsoft.com/office/drawing/2014/main" id="{7556B03B-9F78-4C4E-AF57-B673E74174C2}"/>
              </a:ext>
            </a:extLst>
          </p:cNvPr>
          <p:cNvSpPr>
            <a:spLocks noGrp="1"/>
          </p:cNvSpPr>
          <p:nvPr>
            <p:ph type="body" sz="half" idx="2"/>
          </p:nvPr>
        </p:nvSpPr>
        <p:spPr>
          <a:xfrm>
            <a:off x="1231901" y="4725503"/>
            <a:ext cx="8632440" cy="2036803"/>
          </a:xfrm>
        </p:spPr>
        <p:txBody>
          <a:bodyPr>
            <a:normAutofit/>
          </a:bodyPr>
          <a:lstStyle/>
          <a:p>
            <a:r>
              <a:rPr lang="en-CA" dirty="0">
                <a:solidFill>
                  <a:schemeClr val="tx1">
                    <a:lumMod val="95000"/>
                  </a:schemeClr>
                </a:solidFill>
              </a:rPr>
              <a:t>Save these coordinates on the corresponding section of the code, you can use the same coordinates for different regions.</a:t>
            </a:r>
          </a:p>
        </p:txBody>
      </p:sp>
      <p:pic>
        <p:nvPicPr>
          <p:cNvPr id="3" name="Picture 2">
            <a:extLst>
              <a:ext uri="{FF2B5EF4-FFF2-40B4-BE49-F238E27FC236}">
                <a16:creationId xmlns:a16="http://schemas.microsoft.com/office/drawing/2014/main" id="{CAD9C98A-8191-411C-9EFB-96CDC291164F}"/>
              </a:ext>
            </a:extLst>
          </p:cNvPr>
          <p:cNvPicPr>
            <a:picLocks noChangeAspect="1"/>
          </p:cNvPicPr>
          <p:nvPr/>
        </p:nvPicPr>
        <p:blipFill>
          <a:blip r:embed="rId3"/>
          <a:stretch>
            <a:fillRect/>
          </a:stretch>
        </p:blipFill>
        <p:spPr>
          <a:xfrm>
            <a:off x="999459" y="666119"/>
            <a:ext cx="10322148" cy="4059385"/>
          </a:xfrm>
          <a:prstGeom prst="rect">
            <a:avLst/>
          </a:prstGeom>
        </p:spPr>
      </p:pic>
    </p:spTree>
    <p:extLst>
      <p:ext uri="{BB962C8B-B14F-4D97-AF65-F5344CB8AC3E}">
        <p14:creationId xmlns:p14="http://schemas.microsoft.com/office/powerpoint/2010/main" val="2742858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BD609-B48A-47A0-85F6-1B7B72D39CD9}"/>
              </a:ext>
            </a:extLst>
          </p:cNvPr>
          <p:cNvSpPr>
            <a:spLocks noGrp="1"/>
          </p:cNvSpPr>
          <p:nvPr>
            <p:ph type="title"/>
          </p:nvPr>
        </p:nvSpPr>
        <p:spPr>
          <a:xfrm>
            <a:off x="1231901" y="0"/>
            <a:ext cx="6618720" cy="667543"/>
          </a:xfrm>
        </p:spPr>
        <p:txBody>
          <a:bodyPr>
            <a:normAutofit/>
          </a:bodyPr>
          <a:lstStyle/>
          <a:p>
            <a:r>
              <a:rPr lang="en-CA" b="1" dirty="0"/>
              <a:t>4 – Adjust filters</a:t>
            </a:r>
          </a:p>
        </p:txBody>
      </p:sp>
      <p:pic>
        <p:nvPicPr>
          <p:cNvPr id="5" name="Picture 4">
            <a:extLst>
              <a:ext uri="{FF2B5EF4-FFF2-40B4-BE49-F238E27FC236}">
                <a16:creationId xmlns:a16="http://schemas.microsoft.com/office/drawing/2014/main" id="{DB373675-DE0B-4C00-BEE8-EA8D135FC0FF}"/>
              </a:ext>
            </a:extLst>
          </p:cNvPr>
          <p:cNvPicPr>
            <a:picLocks noChangeAspect="1"/>
          </p:cNvPicPr>
          <p:nvPr/>
        </p:nvPicPr>
        <p:blipFill>
          <a:blip r:embed="rId2"/>
          <a:stretch>
            <a:fillRect/>
          </a:stretch>
        </p:blipFill>
        <p:spPr>
          <a:xfrm>
            <a:off x="9864341" y="5119691"/>
            <a:ext cx="1457266" cy="1461863"/>
          </a:xfrm>
          <a:prstGeom prst="rect">
            <a:avLst/>
          </a:prstGeom>
        </p:spPr>
      </p:pic>
      <p:sp>
        <p:nvSpPr>
          <p:cNvPr id="6" name="Text Placeholder 3">
            <a:extLst>
              <a:ext uri="{FF2B5EF4-FFF2-40B4-BE49-F238E27FC236}">
                <a16:creationId xmlns:a16="http://schemas.microsoft.com/office/drawing/2014/main" id="{7556B03B-9F78-4C4E-AF57-B673E74174C2}"/>
              </a:ext>
            </a:extLst>
          </p:cNvPr>
          <p:cNvSpPr>
            <a:spLocks noGrp="1"/>
          </p:cNvSpPr>
          <p:nvPr>
            <p:ph type="body" sz="half" idx="2"/>
          </p:nvPr>
        </p:nvSpPr>
        <p:spPr>
          <a:xfrm>
            <a:off x="1231901" y="4725503"/>
            <a:ext cx="8632440" cy="2036803"/>
          </a:xfrm>
        </p:spPr>
        <p:txBody>
          <a:bodyPr>
            <a:normAutofit/>
          </a:bodyPr>
          <a:lstStyle/>
          <a:p>
            <a:r>
              <a:rPr lang="en-CA" dirty="0">
                <a:solidFill>
                  <a:schemeClr val="tx1">
                    <a:lumMod val="95000"/>
                  </a:schemeClr>
                </a:solidFill>
              </a:rPr>
              <a:t>Set ‘half side’, ‘tolerance’ and ‘</a:t>
            </a:r>
            <a:r>
              <a:rPr lang="en-CA" dirty="0" err="1">
                <a:solidFill>
                  <a:schemeClr val="tx1">
                    <a:lumMod val="95000"/>
                  </a:schemeClr>
                </a:solidFill>
              </a:rPr>
              <a:t>min_area</a:t>
            </a:r>
            <a:r>
              <a:rPr lang="en-CA" dirty="0">
                <a:solidFill>
                  <a:schemeClr val="tx1">
                    <a:lumMod val="95000"/>
                  </a:schemeClr>
                </a:solidFill>
              </a:rPr>
              <a:t>’, to 4, 0.9 and 10 respectively to each region. Run the code and verify that all of the stalls’ ground possible is now green on the image.</a:t>
            </a:r>
          </a:p>
        </p:txBody>
      </p:sp>
      <p:pic>
        <p:nvPicPr>
          <p:cNvPr id="3" name="Picture 2">
            <a:extLst>
              <a:ext uri="{FF2B5EF4-FFF2-40B4-BE49-F238E27FC236}">
                <a16:creationId xmlns:a16="http://schemas.microsoft.com/office/drawing/2014/main" id="{CAD9C98A-8191-411C-9EFB-96CDC291164F}"/>
              </a:ext>
            </a:extLst>
          </p:cNvPr>
          <p:cNvPicPr>
            <a:picLocks noChangeAspect="1"/>
          </p:cNvPicPr>
          <p:nvPr/>
        </p:nvPicPr>
        <p:blipFill>
          <a:blip r:embed="rId3"/>
          <a:stretch>
            <a:fillRect/>
          </a:stretch>
        </p:blipFill>
        <p:spPr>
          <a:xfrm>
            <a:off x="808071" y="667543"/>
            <a:ext cx="11180459" cy="4057960"/>
          </a:xfrm>
          <a:prstGeom prst="rect">
            <a:avLst/>
          </a:prstGeom>
        </p:spPr>
      </p:pic>
    </p:spTree>
    <p:extLst>
      <p:ext uri="{BB962C8B-B14F-4D97-AF65-F5344CB8AC3E}">
        <p14:creationId xmlns:p14="http://schemas.microsoft.com/office/powerpoint/2010/main" val="980132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BD609-B48A-47A0-85F6-1B7B72D39CD9}"/>
              </a:ext>
            </a:extLst>
          </p:cNvPr>
          <p:cNvSpPr>
            <a:spLocks noGrp="1"/>
          </p:cNvSpPr>
          <p:nvPr>
            <p:ph type="title"/>
          </p:nvPr>
        </p:nvSpPr>
        <p:spPr>
          <a:xfrm>
            <a:off x="1231901" y="0"/>
            <a:ext cx="6618720" cy="667543"/>
          </a:xfrm>
        </p:spPr>
        <p:txBody>
          <a:bodyPr/>
          <a:lstStyle/>
          <a:p>
            <a:r>
              <a:rPr lang="en-CA" b="1" dirty="0"/>
              <a:t>4 – Adjust filters</a:t>
            </a:r>
          </a:p>
        </p:txBody>
      </p:sp>
      <p:sp>
        <p:nvSpPr>
          <p:cNvPr id="4" name="Text Placeholder 3">
            <a:extLst>
              <a:ext uri="{FF2B5EF4-FFF2-40B4-BE49-F238E27FC236}">
                <a16:creationId xmlns:a16="http://schemas.microsoft.com/office/drawing/2014/main" id="{2FC6FA87-812F-4963-B6DA-C12532790666}"/>
              </a:ext>
            </a:extLst>
          </p:cNvPr>
          <p:cNvSpPr>
            <a:spLocks noGrp="1"/>
          </p:cNvSpPr>
          <p:nvPr>
            <p:ph type="body" sz="half" idx="2"/>
          </p:nvPr>
        </p:nvSpPr>
        <p:spPr>
          <a:xfrm>
            <a:off x="1251098" y="4677259"/>
            <a:ext cx="3086986" cy="1907557"/>
          </a:xfrm>
        </p:spPr>
        <p:txBody>
          <a:bodyPr/>
          <a:lstStyle/>
          <a:p>
            <a:r>
              <a:rPr lang="en-CA" dirty="0">
                <a:solidFill>
                  <a:schemeClr val="tx1">
                    <a:lumMod val="95000"/>
                  </a:schemeClr>
                </a:solidFill>
              </a:rPr>
              <a:t>If you see some of the stall ground missing to be painted green, adjust the exclusive buffers to each section to compensate. </a:t>
            </a:r>
          </a:p>
          <a:p>
            <a:endParaRPr lang="en-CA" dirty="0">
              <a:solidFill>
                <a:schemeClr val="tx1">
                  <a:lumMod val="95000"/>
                </a:schemeClr>
              </a:solidFill>
            </a:endParaRPr>
          </a:p>
        </p:txBody>
      </p:sp>
      <p:pic>
        <p:nvPicPr>
          <p:cNvPr id="5" name="Picture 4">
            <a:extLst>
              <a:ext uri="{FF2B5EF4-FFF2-40B4-BE49-F238E27FC236}">
                <a16:creationId xmlns:a16="http://schemas.microsoft.com/office/drawing/2014/main" id="{DB373675-DE0B-4C00-BEE8-EA8D135FC0FF}"/>
              </a:ext>
            </a:extLst>
          </p:cNvPr>
          <p:cNvPicPr>
            <a:picLocks noChangeAspect="1"/>
          </p:cNvPicPr>
          <p:nvPr/>
        </p:nvPicPr>
        <p:blipFill>
          <a:blip r:embed="rId2"/>
          <a:stretch>
            <a:fillRect/>
          </a:stretch>
        </p:blipFill>
        <p:spPr>
          <a:xfrm>
            <a:off x="9502833" y="93707"/>
            <a:ext cx="1457266" cy="1461863"/>
          </a:xfrm>
          <a:prstGeom prst="rect">
            <a:avLst/>
          </a:prstGeom>
        </p:spPr>
      </p:pic>
      <p:pic>
        <p:nvPicPr>
          <p:cNvPr id="6" name="Picture 5">
            <a:extLst>
              <a:ext uri="{FF2B5EF4-FFF2-40B4-BE49-F238E27FC236}">
                <a16:creationId xmlns:a16="http://schemas.microsoft.com/office/drawing/2014/main" id="{ABF66123-6F97-410E-962E-95CC7DFDDC96}"/>
              </a:ext>
            </a:extLst>
          </p:cNvPr>
          <p:cNvPicPr>
            <a:picLocks noChangeAspect="1"/>
          </p:cNvPicPr>
          <p:nvPr/>
        </p:nvPicPr>
        <p:blipFill rotWithShape="1">
          <a:blip r:embed="rId3"/>
          <a:srcRect b="18679"/>
          <a:stretch/>
        </p:blipFill>
        <p:spPr>
          <a:xfrm>
            <a:off x="1008617" y="687078"/>
            <a:ext cx="6359746" cy="3970646"/>
          </a:xfrm>
          <a:prstGeom prst="rect">
            <a:avLst/>
          </a:prstGeom>
        </p:spPr>
      </p:pic>
      <p:pic>
        <p:nvPicPr>
          <p:cNvPr id="7" name="Picture 6">
            <a:extLst>
              <a:ext uri="{FF2B5EF4-FFF2-40B4-BE49-F238E27FC236}">
                <a16:creationId xmlns:a16="http://schemas.microsoft.com/office/drawing/2014/main" id="{2E8F6752-C1C0-420E-BAB4-988632259DAD}"/>
              </a:ext>
            </a:extLst>
          </p:cNvPr>
          <p:cNvPicPr>
            <a:picLocks noChangeAspect="1"/>
          </p:cNvPicPr>
          <p:nvPr/>
        </p:nvPicPr>
        <p:blipFill rotWithShape="1">
          <a:blip r:embed="rId4"/>
          <a:srcRect b="19350"/>
          <a:stretch/>
        </p:blipFill>
        <p:spPr>
          <a:xfrm>
            <a:off x="4426199" y="2053692"/>
            <a:ext cx="6359746" cy="3888300"/>
          </a:xfrm>
          <a:prstGeom prst="rect">
            <a:avLst/>
          </a:prstGeom>
        </p:spPr>
      </p:pic>
    </p:spTree>
    <p:extLst>
      <p:ext uri="{BB962C8B-B14F-4D97-AF65-F5344CB8AC3E}">
        <p14:creationId xmlns:p14="http://schemas.microsoft.com/office/powerpoint/2010/main" val="12203274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TM04033919[[fn=Circuit]]</Template>
  <TotalTime>154</TotalTime>
  <Words>954</Words>
  <Application>Microsoft Office PowerPoint</Application>
  <PresentationFormat>Widescreen</PresentationFormat>
  <Paragraphs>39</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Trebuchet MS</vt:lpstr>
      <vt:lpstr>Tw Cen MT</vt:lpstr>
      <vt:lpstr>Circuit</vt:lpstr>
      <vt:lpstr>Get parked’s parking spot detection system set up tutorial</vt:lpstr>
      <vt:lpstr>1 - Load Image, resize and copy</vt:lpstr>
      <vt:lpstr>2 - Define regions of interest</vt:lpstr>
      <vt:lpstr>2 - Define regions of interest</vt:lpstr>
      <vt:lpstr>3 – Setting Up line for HSV pulling</vt:lpstr>
      <vt:lpstr>3 – Setting Up line for HSV pulling</vt:lpstr>
      <vt:lpstr>3 – Setting Up line for HSV pulling</vt:lpstr>
      <vt:lpstr>4 – Adjust filters</vt:lpstr>
      <vt:lpstr>4 – Adjust filters</vt:lpstr>
      <vt:lpstr>4 – Adjust filters</vt:lpstr>
      <vt:lpstr>5 – Set Regions for Stalls</vt:lpstr>
      <vt:lpstr>5 – Set Regions for Stalls</vt:lpstr>
      <vt:lpstr>6 – Confirm accuracy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 parked’s parking spot detection system set up tutorial</dc:title>
  <dc:creator>Leonardo Chavez Morelos</dc:creator>
  <cp:lastModifiedBy>Leonardo Chavez Morelos</cp:lastModifiedBy>
  <cp:revision>25</cp:revision>
  <dcterms:created xsi:type="dcterms:W3CDTF">2023-11-30T17:56:56Z</dcterms:created>
  <dcterms:modified xsi:type="dcterms:W3CDTF">2023-12-04T22:44:52Z</dcterms:modified>
</cp:coreProperties>
</file>